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sv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slideLayout" Target="../slideLayouts/slideLayout11.xml"/><Relationship Id="rId2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456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03326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Analysis of 3,900 transactions to reveal spending patterns, segments, product preferences, and subscription behavior for strategic decisions.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607" y="374452"/>
            <a:ext cx="4765596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 &amp; Next Steps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6607" y="1276588"/>
            <a:ext cx="6770489" cy="1004054"/>
          </a:xfrm>
          <a:prstGeom prst="roundRect">
            <a:avLst>
              <a:gd name="adj" fmla="val 7286"/>
            </a:avLst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607" y="1261348"/>
            <a:ext cx="6770489" cy="6096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072396"/>
            <a:ext cx="408503" cy="40850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056" y="1194911"/>
            <a:ext cx="163354" cy="1633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7936" y="1616988"/>
            <a:ext cx="1702475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Boost Subscriptions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627936" y="1911429"/>
            <a:ext cx="6467832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Promote exclusive subscriber benefits to increase conversion among repeat buyers.</a:t>
            </a:r>
            <a:endParaRPr lang="en-US" sz="1050" dirty="0"/>
          </a:p>
        </p:txBody>
      </p:sp>
      <p:sp>
        <p:nvSpPr>
          <p:cNvPr id="9" name="Shape 4"/>
          <p:cNvSpPr/>
          <p:nvPr/>
        </p:nvSpPr>
        <p:spPr>
          <a:xfrm>
            <a:off x="7383185" y="1276588"/>
            <a:ext cx="6770608" cy="1004054"/>
          </a:xfrm>
          <a:prstGeom prst="roundRect">
            <a:avLst>
              <a:gd name="adj" fmla="val 7286"/>
            </a:avLst>
          </a:prstGeom>
          <a:solidFill>
            <a:srgbClr val="241631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185" y="1261348"/>
            <a:ext cx="6770608" cy="6096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237" y="1072396"/>
            <a:ext cx="408503" cy="408503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6752" y="1194911"/>
            <a:ext cx="163354" cy="16335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34513" y="1616988"/>
            <a:ext cx="1702475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Loyalty Programs</a:t>
            </a:r>
            <a:endParaRPr lang="en-US" sz="1300" dirty="0"/>
          </a:p>
        </p:txBody>
      </p:sp>
      <p:sp>
        <p:nvSpPr>
          <p:cNvPr id="14" name="Text 6"/>
          <p:cNvSpPr/>
          <p:nvPr/>
        </p:nvSpPr>
        <p:spPr>
          <a:xfrm>
            <a:off x="7534513" y="1911429"/>
            <a:ext cx="646795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Reward repeat buyers to shift more customers into the Loyal segment.</a:t>
            </a:r>
            <a:endParaRPr lang="en-US" sz="1050" dirty="0"/>
          </a:p>
        </p:txBody>
      </p:sp>
      <p:sp>
        <p:nvSpPr>
          <p:cNvPr id="15" name="Shape 7"/>
          <p:cNvSpPr/>
          <p:nvPr/>
        </p:nvSpPr>
        <p:spPr>
          <a:xfrm>
            <a:off x="476607" y="2620923"/>
            <a:ext cx="6770489" cy="1221938"/>
          </a:xfrm>
          <a:prstGeom prst="roundRect">
            <a:avLst>
              <a:gd name="adj" fmla="val 5987"/>
            </a:avLst>
          </a:prstGeom>
          <a:solidFill>
            <a:srgbClr val="241631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607" y="2605683"/>
            <a:ext cx="6770489" cy="6096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2416731"/>
            <a:ext cx="408503" cy="408503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80056" y="2539246"/>
            <a:ext cx="163354" cy="163354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627936" y="2961323"/>
            <a:ext cx="187154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Review Discount Policy</a:t>
            </a:r>
            <a:endParaRPr lang="en-US" sz="1300" dirty="0"/>
          </a:p>
        </p:txBody>
      </p:sp>
      <p:sp>
        <p:nvSpPr>
          <p:cNvPr id="20" name="Text 9"/>
          <p:cNvSpPr/>
          <p:nvPr/>
        </p:nvSpPr>
        <p:spPr>
          <a:xfrm>
            <a:off x="627936" y="3255764"/>
            <a:ext cx="6467832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promotional lift with margin control; focus on high-discount items.</a:t>
            </a:r>
            <a:endParaRPr lang="en-US" sz="1050" dirty="0"/>
          </a:p>
        </p:txBody>
      </p:sp>
      <p:sp>
        <p:nvSpPr>
          <p:cNvPr id="21" name="Shape 10"/>
          <p:cNvSpPr/>
          <p:nvPr/>
        </p:nvSpPr>
        <p:spPr>
          <a:xfrm>
            <a:off x="7383185" y="2620923"/>
            <a:ext cx="6770608" cy="1221938"/>
          </a:xfrm>
          <a:prstGeom prst="roundRect">
            <a:avLst>
              <a:gd name="adj" fmla="val 5987"/>
            </a:avLst>
          </a:prstGeom>
          <a:solidFill>
            <a:srgbClr val="241631"/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3185" y="2605683"/>
            <a:ext cx="6770608" cy="6096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64237" y="2416731"/>
            <a:ext cx="408503" cy="408503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752" y="2539246"/>
            <a:ext cx="163354" cy="163354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534513" y="2961323"/>
            <a:ext cx="2637234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Product Positioning &amp; Targeting</a:t>
            </a:r>
            <a:endParaRPr lang="en-US" sz="1300" dirty="0"/>
          </a:p>
        </p:txBody>
      </p:sp>
      <p:sp>
        <p:nvSpPr>
          <p:cNvPr id="26" name="Text 12"/>
          <p:cNvSpPr/>
          <p:nvPr/>
        </p:nvSpPr>
        <p:spPr>
          <a:xfrm>
            <a:off x="7534513" y="3255764"/>
            <a:ext cx="6467951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 top-rated and best-selling products in campaigns; target high-revenue age groups and express-shipping customers.</a:t>
            </a:r>
            <a:endParaRPr lang="en-US" sz="1050" dirty="0"/>
          </a:p>
        </p:txBody>
      </p:sp>
      <p:pic>
        <p:nvPicPr>
          <p:cNvPr id="27" name="Image 12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227" y="4086701"/>
            <a:ext cx="4481274" cy="4481274"/>
          </a:xfrm>
          <a:prstGeom prst="rect">
            <a:avLst/>
          </a:prstGeom>
        </p:spPr>
      </p:pic>
      <p:pic>
        <p:nvPicPr>
          <p:cNvPr id="28" name="Image 13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74444" y="4086701"/>
            <a:ext cx="4481393" cy="4481393"/>
          </a:xfrm>
          <a:prstGeom prst="rect">
            <a:avLst/>
          </a:prstGeom>
        </p:spPr>
      </p:pic>
      <p:pic>
        <p:nvPicPr>
          <p:cNvPr id="29" name="Image 14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64779" y="4086701"/>
            <a:ext cx="4481393" cy="44813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727" y="530185"/>
            <a:ext cx="481988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Summary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727" y="161448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facts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74727" y="2108478"/>
            <a:ext cx="778037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3,900 rows · 18 columns. Features: demographics, purchase details, behavior signals.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4727" y="2590324"/>
            <a:ext cx="778037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Demographics: age, gender, location, subscription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4727" y="2966085"/>
            <a:ext cx="778037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Purchases: item, category, amount, season, size, color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4727" y="3341846"/>
            <a:ext cx="778037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Behavior: discounts, promo codes, frequency, rating, shipping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933021" y="161448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quality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933021" y="2108478"/>
            <a:ext cx="503015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37 missing values in Review Rating; other fields largely complete.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3021" y="2942034"/>
            <a:ext cx="5030153" cy="50301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8759190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Preparation &amp; Feature Engineering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184309" cy="1106448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1014055" y="1636871"/>
            <a:ext cx="242042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Loading &amp; Exploration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14055" y="2035612"/>
            <a:ext cx="1297090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Imported with pandas; used df.info() and .describe() for structure and stats.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22020" y="2743319"/>
            <a:ext cx="184309" cy="1106448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7" name="Text 5"/>
          <p:cNvSpPr/>
          <p:nvPr/>
        </p:nvSpPr>
        <p:spPr>
          <a:xfrm>
            <a:off x="1290638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Missing Data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290638" y="3326368"/>
            <a:ext cx="1269432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Imputed Review Rating nulls using median per product category.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98602" y="4034076"/>
            <a:ext cx="184309" cy="1106448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1567220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Standardization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567220" y="4617125"/>
            <a:ext cx="1241774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Renamed columns to snake_case for readability and consistency.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475303" y="5324832"/>
            <a:ext cx="184309" cy="1106448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1843921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843921" y="5907881"/>
            <a:ext cx="1214104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Added age_group and purchase_frequency_days for richer segmentation.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198602" y="6615589"/>
            <a:ext cx="184309" cy="1106448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1567220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Integration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67220" y="7198638"/>
            <a:ext cx="1241774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Loaded cleaned DataFrame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Overview (SQL Results)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740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Male: 157,890 · Female: 75,191 — clear skew toward male revenue.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99288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Subscribers vs Non-subscribers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92835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Subscribers (1,053): avg $59.49, total $62,645. Non-subscribers (2,847): avg $59.87, total $170,436.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5073610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Product &amp; Rating Insights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285" y="1359575"/>
            <a:ext cx="20295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Rated Products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285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Gloves — 3.86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8285" y="2092166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Sandals — 3.84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8285" y="2408753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Boots — 3.82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285" y="2725341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Hat — 3.80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68285" y="3041928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Skirt — 3.78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20821" y="1359575"/>
            <a:ext cx="223170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Products by Orders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20821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 Jewelry (171), Blouse (171), Sandals (160), Jacket (163).</a:t>
            </a:r>
            <a:endParaRPr lang="en-US" sz="12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821" y="2218015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7937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Discounts &amp; Pricing Behavior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8334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99514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5182195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604" y="5902404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0604" y="639282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 five by discount rate: Hat 50.00%, Sneakers 49.66%, Coat 49.07%, Sweater 48.17%, Pants 47.37%.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4768334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362" y="4995148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2528" y="5182195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55362" y="5902404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655362" y="639282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customers using discounts yet spending above average — 839 rows highlighted.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Shipping &amp; Payment Patterns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Shipping Comparison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purchase: Standard $58.46 · Express $60.48 — express slightly higher.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34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Payment Methods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825347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Common methods observed (example): PayPal frequent in records.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2418" y="963692"/>
            <a:ext cx="5368647" cy="5368647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8" y="6459855"/>
            <a:ext cx="5368647" cy="53686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3,116 customers — primary cohort for retention strategies.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83 customers — high-potential but small group.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701 customers — engage to move toward loyalty.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 marketing toward Young Adult and Middle-aged segments for maximum revenue lift.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2025-11-03T12:40:10Z</dcterms:created>
  <dcterms:modified xsi:type="dcterms:W3CDTF">2025-11-03T12:40:10Z</dcterms:modified>
</cp:coreProperties>
</file>